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16" r:id="rId2"/>
    <p:sldId id="317" r:id="rId3"/>
    <p:sldId id="321" r:id="rId4"/>
    <p:sldId id="323" r:id="rId5"/>
    <p:sldId id="319" r:id="rId6"/>
    <p:sldId id="324" r:id="rId7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64" autoAdjust="0"/>
    <p:restoredTop sz="94660"/>
  </p:normalViewPr>
  <p:slideViewPr>
    <p:cSldViewPr snapToGrid="0">
      <p:cViewPr varScale="1">
        <p:scale>
          <a:sx n="72" d="100"/>
          <a:sy n="72" d="100"/>
        </p:scale>
        <p:origin x="3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495046-C7A7-47F3-A503-2B297B9DBEA3}" type="datetimeFigureOut">
              <a:rPr lang="bg-BG" smtClean="0"/>
              <a:t>9.9.2019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78478-6B8F-43FF-93C9-E525D694296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9240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F0B81-08B3-4302-89AD-1A7595ADF762}" type="datetimeFigureOut">
              <a:rPr lang="bg-BG" smtClean="0"/>
              <a:t>9.9.2019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77FEC-62DE-472B-923F-ED57177ED54B}" type="slidenum">
              <a:rPr lang="bg-BG" smtClean="0"/>
              <a:t>‹#›</a:t>
            </a:fld>
            <a:endParaRPr lang="bg-BG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0E86E7-07FE-4366-8CF2-EC964766CDC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93725"/>
            <a:ext cx="4895850" cy="5430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00"/>
            </a:lvl1pPr>
          </a:lstStyle>
          <a:p>
            <a:pPr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DB904B9-FF7E-4C47-B002-9D193AEE6F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35788" y="593725"/>
            <a:ext cx="4418012" cy="5429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/>
            </a:lvl1pPr>
          </a:lstStyle>
          <a:p>
            <a:pPr lvl="0"/>
            <a:r>
              <a:rPr lang="en-GB" dirty="0"/>
              <a:t>Slide summary</a:t>
            </a:r>
          </a:p>
        </p:txBody>
      </p:sp>
    </p:spTree>
    <p:extLst>
      <p:ext uri="{BB962C8B-B14F-4D97-AF65-F5344CB8AC3E}">
        <p14:creationId xmlns:p14="http://schemas.microsoft.com/office/powerpoint/2010/main" val="4268283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D11A8-DDA3-42E2-93F8-A92836F23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778838-9E1B-42AD-AAD5-8ECE3AC38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F0B81-08B3-4302-89AD-1A7595ADF762}" type="datetimeFigureOut">
              <a:rPr lang="bg-BG" smtClean="0"/>
              <a:t>9.9.2019 г.</a:t>
            </a:fld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CAA452-8D6B-4F1A-836B-B4F63CA63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D5B2FF-BB89-4393-9B30-E3D532F71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77FEC-62DE-472B-923F-ED57177ED54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86813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F0B81-08B3-4302-89AD-1A7595ADF762}" type="datetimeFigureOut">
              <a:rPr lang="bg-BG" smtClean="0"/>
              <a:t>9.9.2019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77FEC-62DE-472B-923F-ED57177ED54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1440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EA2D7D9-5DB5-48D8-B227-80470DBC72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593725"/>
            <a:ext cx="5509591" cy="543097"/>
          </a:xfrm>
        </p:spPr>
        <p:txBody>
          <a:bodyPr/>
          <a:lstStyle/>
          <a:p>
            <a:r>
              <a:rPr lang="en-US" sz="3200" b="1" dirty="0">
                <a:solidFill>
                  <a:srgbClr val="002060"/>
                </a:solidFill>
                <a:cs typeface="Arial" pitchFamily="34" charset="0"/>
              </a:rPr>
              <a:t>WHAT IS ACCOUNTING?</a:t>
            </a:r>
          </a:p>
          <a:p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4705B8-E86E-4B7B-A6EF-54138547F21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Accounting is an information science that is used to collect and organize financial data for organizations and individuals.</a:t>
            </a:r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F1A904-C1B9-498F-89B2-2BF47B34FA8B}"/>
              </a:ext>
            </a:extLst>
          </p:cNvPr>
          <p:cNvSpPr txBox="1"/>
          <p:nvPr/>
        </p:nvSpPr>
        <p:spPr>
          <a:xfrm>
            <a:off x="2078005" y="1803400"/>
            <a:ext cx="7315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What is accounting?</a:t>
            </a:r>
          </a:p>
          <a:p>
            <a:endParaRPr lang="en-US" b="1" dirty="0">
              <a:solidFill>
                <a:srgbClr val="002060"/>
              </a:solidFill>
            </a:endParaRPr>
          </a:p>
          <a:p>
            <a:r>
              <a:rPr lang="en-US" i="1" dirty="0">
                <a:solidFill>
                  <a:srgbClr val="002060"/>
                </a:solidFill>
              </a:rPr>
              <a:t>Accounting is an information science that is used to collect and organize financial data for organizations and individuals.</a:t>
            </a:r>
          </a:p>
          <a:p>
            <a:endParaRPr lang="en-US" i="1" dirty="0">
              <a:solidFill>
                <a:srgbClr val="002060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What type of information?</a:t>
            </a:r>
          </a:p>
          <a:p>
            <a:endParaRPr lang="en-US" b="1" dirty="0">
              <a:solidFill>
                <a:srgbClr val="002060"/>
              </a:solidFill>
            </a:endParaRPr>
          </a:p>
          <a:p>
            <a:r>
              <a:rPr lang="en-US" i="1" dirty="0">
                <a:solidFill>
                  <a:srgbClr val="002060"/>
                </a:solidFill>
              </a:rPr>
              <a:t>Accounting organizes financial information. It is about money. It is quantitative in nature and measures money. Accounting isn’t an abstract science – it is much more practical than theoretical. It’s one of those things that you’ll learn best by doing.</a:t>
            </a:r>
          </a:p>
          <a:p>
            <a:endParaRPr lang="en-US" i="1" dirty="0">
              <a:solidFill>
                <a:srgbClr val="002060"/>
              </a:solidFill>
            </a:endParaRPr>
          </a:p>
          <a:p>
            <a:endParaRPr lang="en-US" i="1" dirty="0">
              <a:solidFill>
                <a:srgbClr val="002060"/>
              </a:solidFill>
            </a:endParaRPr>
          </a:p>
          <a:p>
            <a:endParaRPr lang="bg-BG" i="1" dirty="0">
              <a:solidFill>
                <a:srgbClr val="002060"/>
              </a:solidFill>
            </a:endParaRPr>
          </a:p>
          <a:p>
            <a:endParaRPr lang="bg-BG" b="1" dirty="0">
              <a:solidFill>
                <a:srgbClr val="002060"/>
              </a:solidFill>
            </a:endParaRPr>
          </a:p>
          <a:p>
            <a:endParaRPr lang="bg-BG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599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F8D3EAB-5777-426E-B53C-CE021AFCD1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93725"/>
            <a:ext cx="5589104" cy="543097"/>
          </a:xfrm>
        </p:spPr>
        <p:txBody>
          <a:bodyPr/>
          <a:lstStyle/>
          <a:p>
            <a:r>
              <a:rPr lang="en-US" sz="3200" b="1" dirty="0">
                <a:solidFill>
                  <a:srgbClr val="002060"/>
                </a:solidFill>
                <a:cs typeface="Arial" pitchFamily="34" charset="0"/>
              </a:rPr>
              <a:t>TYPES OF ACCOUNTING</a:t>
            </a:r>
          </a:p>
          <a:p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A8EF8F-792A-4807-83C1-3F0A119E141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What types of accounting are there?</a:t>
            </a:r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A6E7C5-4B08-421E-8F82-707547EED56E}"/>
              </a:ext>
            </a:extLst>
          </p:cNvPr>
          <p:cNvSpPr txBox="1"/>
          <p:nvPr/>
        </p:nvSpPr>
        <p:spPr>
          <a:xfrm>
            <a:off x="2078005" y="1803400"/>
            <a:ext cx="7315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What types of accounting are there?</a:t>
            </a:r>
          </a:p>
          <a:p>
            <a:endParaRPr lang="en-US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2060"/>
                </a:solidFill>
              </a:rPr>
              <a:t>Bookkeeping:</a:t>
            </a:r>
            <a:r>
              <a:rPr lang="en-US" i="1" dirty="0">
                <a:solidFill>
                  <a:srgbClr val="002060"/>
                </a:solidFill>
              </a:rPr>
              <a:t> ensures that financial information has been gathered systematically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2060"/>
                </a:solidFill>
              </a:rPr>
              <a:t>Financial Accounting: </a:t>
            </a:r>
            <a:r>
              <a:rPr lang="en-US" i="1" dirty="0">
                <a:solidFill>
                  <a:srgbClr val="002060"/>
                </a:solidFill>
              </a:rPr>
              <a:t>prepared for the company’s ownership, its lenders, financial analysts, and for other external stakeholders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2060"/>
                </a:solidFill>
              </a:rPr>
              <a:t>Managerial Accounting: </a:t>
            </a:r>
            <a:r>
              <a:rPr lang="en-US" i="1" dirty="0">
                <a:solidFill>
                  <a:srgbClr val="002060"/>
                </a:solidFill>
              </a:rPr>
              <a:t>looks into topics like pricing, competition, marginality, budgeting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2060"/>
                </a:solidFill>
              </a:rPr>
              <a:t>Tax Accounting: </a:t>
            </a:r>
            <a:r>
              <a:rPr lang="en-US" i="1" dirty="0">
                <a:solidFill>
                  <a:srgbClr val="002060"/>
                </a:solidFill>
              </a:rPr>
              <a:t>determines the amount of taxes that a company has to pay</a:t>
            </a:r>
          </a:p>
          <a:p>
            <a:endParaRPr lang="en-US" i="1" dirty="0">
              <a:solidFill>
                <a:srgbClr val="002060"/>
              </a:solidFill>
            </a:endParaRPr>
          </a:p>
          <a:p>
            <a:endParaRPr lang="bg-BG" i="1" dirty="0">
              <a:solidFill>
                <a:srgbClr val="002060"/>
              </a:solidFill>
            </a:endParaRPr>
          </a:p>
          <a:p>
            <a:endParaRPr lang="bg-BG" b="1" dirty="0">
              <a:solidFill>
                <a:srgbClr val="002060"/>
              </a:solidFill>
            </a:endParaRPr>
          </a:p>
          <a:p>
            <a:endParaRPr lang="bg-BG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763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EB8ED94-96D8-4E5B-A6BD-40398E82D6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93725"/>
            <a:ext cx="5257800" cy="543097"/>
          </a:xfrm>
        </p:spPr>
        <p:txBody>
          <a:bodyPr/>
          <a:lstStyle/>
          <a:p>
            <a:r>
              <a:rPr lang="en-US" sz="3200" b="1" dirty="0">
                <a:solidFill>
                  <a:srgbClr val="002060"/>
                </a:solidFill>
                <a:cs typeface="Arial" pitchFamily="34" charset="0"/>
              </a:rPr>
              <a:t>PAYING RENT 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B17ED2-0077-4918-BF3C-73B4F30A256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A payment is made </a:t>
            </a:r>
            <a:r>
              <a:rPr lang="en-US" b="1" dirty="0">
                <a:solidFill>
                  <a:srgbClr val="002060"/>
                </a:solidFill>
              </a:rPr>
              <a:t>before </a:t>
            </a:r>
            <a:r>
              <a:rPr lang="en-US" dirty="0">
                <a:solidFill>
                  <a:srgbClr val="002060"/>
                </a:solidFill>
              </a:rPr>
              <a:t>the invoice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DD2B35-9220-493C-B98F-6BA99D72D8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997" y="3157300"/>
            <a:ext cx="1016000" cy="1016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88BCF68-5DD3-473A-906E-1352AE96D3E4}"/>
              </a:ext>
            </a:extLst>
          </p:cNvPr>
          <p:cNvSpPr txBox="1"/>
          <p:nvPr/>
        </p:nvSpPr>
        <p:spPr>
          <a:xfrm>
            <a:off x="1930400" y="4173301"/>
            <a:ext cx="2235200" cy="7487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133" dirty="0">
                <a:solidFill>
                  <a:srgbClr val="002060"/>
                </a:solidFill>
              </a:rPr>
              <a:t>A Company Pays Rent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47CF81-54D4-4376-9B1C-000BB83295F2}"/>
              </a:ext>
            </a:extLst>
          </p:cNvPr>
          <p:cNvSpPr txBox="1"/>
          <p:nvPr/>
        </p:nvSpPr>
        <p:spPr>
          <a:xfrm>
            <a:off x="8026400" y="4274900"/>
            <a:ext cx="1727200" cy="4205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133">
                <a:solidFill>
                  <a:srgbClr val="002060"/>
                </a:solidFill>
              </a:rPr>
              <a:t>Landlord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7E0133-B8A0-4F56-B209-57FD196BF8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2061" y="3488055"/>
            <a:ext cx="993539" cy="73025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0BE98C-F508-4BDF-9A59-74446388774B}"/>
              </a:ext>
            </a:extLst>
          </p:cNvPr>
          <p:cNvSpPr txBox="1"/>
          <p:nvPr/>
        </p:nvSpPr>
        <p:spPr>
          <a:xfrm>
            <a:off x="4876800" y="4421505"/>
            <a:ext cx="2235200" cy="379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67">
                <a:solidFill>
                  <a:srgbClr val="002060"/>
                </a:solidFill>
              </a:rPr>
              <a:t>Invoice  $1,000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4C285CC-3E72-476E-AAF4-64636FBFF560}"/>
              </a:ext>
            </a:extLst>
          </p:cNvPr>
          <p:cNvCxnSpPr/>
          <p:nvPr/>
        </p:nvCxnSpPr>
        <p:spPr>
          <a:xfrm flipH="1">
            <a:off x="4572000" y="4315691"/>
            <a:ext cx="2743200" cy="0"/>
          </a:xfrm>
          <a:prstGeom prst="straightConnector1">
            <a:avLst/>
          </a:prstGeom>
          <a:ln w="19050">
            <a:solidFill>
              <a:srgbClr val="00206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1CD6EA61-6A20-4435-9F2B-1753149C77E2}"/>
              </a:ext>
            </a:extLst>
          </p:cNvPr>
          <p:cNvSpPr/>
          <p:nvPr/>
        </p:nvSpPr>
        <p:spPr>
          <a:xfrm>
            <a:off x="4368800" y="2197807"/>
            <a:ext cx="304800" cy="3048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33" b="1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33BB2F5-9AD1-4D2D-814C-E6F30426FE23}"/>
              </a:ext>
            </a:extLst>
          </p:cNvPr>
          <p:cNvSpPr txBox="1"/>
          <p:nvPr/>
        </p:nvSpPr>
        <p:spPr>
          <a:xfrm>
            <a:off x="4571999" y="2156278"/>
            <a:ext cx="395089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2060"/>
                </a:solidFill>
              </a:rPr>
              <a:t>A payment is made </a:t>
            </a:r>
            <a:r>
              <a:rPr lang="en-US" sz="1600" b="1" dirty="0">
                <a:solidFill>
                  <a:srgbClr val="002060"/>
                </a:solidFill>
              </a:rPr>
              <a:t>before </a:t>
            </a:r>
            <a:r>
              <a:rPr lang="en-US" sz="1600" dirty="0">
                <a:solidFill>
                  <a:srgbClr val="002060"/>
                </a:solidFill>
              </a:rPr>
              <a:t>the invoice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AC568B9-C322-4E31-B46E-757D8337EA70}"/>
              </a:ext>
            </a:extLst>
          </p:cNvPr>
          <p:cNvSpPr/>
          <p:nvPr/>
        </p:nvSpPr>
        <p:spPr>
          <a:xfrm>
            <a:off x="4368800" y="2624972"/>
            <a:ext cx="304800" cy="3048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33" b="1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86FAA6-96D8-49C4-87E6-11439A99C1DE}"/>
              </a:ext>
            </a:extLst>
          </p:cNvPr>
          <p:cNvSpPr txBox="1"/>
          <p:nvPr/>
        </p:nvSpPr>
        <p:spPr>
          <a:xfrm>
            <a:off x="4571998" y="2597412"/>
            <a:ext cx="4775201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2060"/>
                </a:solidFill>
              </a:rPr>
              <a:t>A payment is made </a:t>
            </a:r>
            <a:r>
              <a:rPr lang="en-US" sz="1600" b="1" dirty="0">
                <a:solidFill>
                  <a:srgbClr val="002060"/>
                </a:solidFill>
              </a:rPr>
              <a:t>at the time of the invoice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8BF3AA6-DA31-4D2D-B477-594B81EABF38}"/>
              </a:ext>
            </a:extLst>
          </p:cNvPr>
          <p:cNvSpPr/>
          <p:nvPr/>
        </p:nvSpPr>
        <p:spPr>
          <a:xfrm>
            <a:off x="4368800" y="3043199"/>
            <a:ext cx="304800" cy="3048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33" b="1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3CF7EE8-2B2D-4981-85AD-CB8B0145C5EB}"/>
              </a:ext>
            </a:extLst>
          </p:cNvPr>
          <p:cNvSpPr txBox="1"/>
          <p:nvPr/>
        </p:nvSpPr>
        <p:spPr>
          <a:xfrm>
            <a:off x="4673599" y="3017878"/>
            <a:ext cx="3578461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2060"/>
                </a:solidFill>
              </a:rPr>
              <a:t>A payment is made </a:t>
            </a:r>
            <a:r>
              <a:rPr lang="en-US" sz="1600" b="1" dirty="0">
                <a:solidFill>
                  <a:srgbClr val="002060"/>
                </a:solidFill>
              </a:rPr>
              <a:t>after</a:t>
            </a:r>
            <a:r>
              <a:rPr lang="en-US" sz="1600" dirty="0">
                <a:solidFill>
                  <a:srgbClr val="002060"/>
                </a:solidFill>
              </a:rPr>
              <a:t> the invoice</a:t>
            </a:r>
          </a:p>
        </p:txBody>
      </p:sp>
    </p:spTree>
    <p:extLst>
      <p:ext uri="{BB962C8B-B14F-4D97-AF65-F5344CB8AC3E}">
        <p14:creationId xmlns:p14="http://schemas.microsoft.com/office/powerpoint/2010/main" val="3317646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FBDBA23-3FF0-4FF0-A786-852165A6B8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593725"/>
            <a:ext cx="5562601" cy="543097"/>
          </a:xfrm>
        </p:spPr>
        <p:txBody>
          <a:bodyPr/>
          <a:lstStyle/>
          <a:p>
            <a:r>
              <a:rPr lang="en-US" sz="3200" b="1" dirty="0">
                <a:solidFill>
                  <a:srgbClr val="002060"/>
                </a:solidFill>
                <a:cs typeface="Arial" pitchFamily="34" charset="0"/>
              </a:rPr>
              <a:t>INCOME STATEMENT ITEMS</a:t>
            </a:r>
          </a:p>
          <a:p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15D5EF-DB4E-44A0-8FB8-226B0D22050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Revenue, Other Revenue, Cost of Goods Sold</a:t>
            </a:r>
          </a:p>
          <a:p>
            <a:endParaRPr lang="en-GB" dirty="0">
              <a:solidFill>
                <a:srgbClr val="002060"/>
              </a:solidFill>
            </a:endParaRPr>
          </a:p>
          <a:p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10AE77C-BF38-4C8E-A551-63FA244CDA33}"/>
              </a:ext>
            </a:extLst>
          </p:cNvPr>
          <p:cNvSpPr/>
          <p:nvPr/>
        </p:nvSpPr>
        <p:spPr>
          <a:xfrm>
            <a:off x="1480102" y="1682380"/>
            <a:ext cx="848139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Revenue</a:t>
            </a:r>
          </a:p>
          <a:p>
            <a:endParaRPr lang="en-US" i="1" dirty="0">
              <a:solidFill>
                <a:srgbClr val="002060"/>
              </a:solidFill>
            </a:endParaRPr>
          </a:p>
          <a:p>
            <a:r>
              <a:rPr lang="en-US" i="1" dirty="0">
                <a:solidFill>
                  <a:srgbClr val="002060"/>
                </a:solidFill>
              </a:rPr>
              <a:t>Represents an inflow of economic resources. Usually, the main type of revenue for a given firm are its day-to-day sales – customers buying goods that the firm sells. </a:t>
            </a:r>
          </a:p>
          <a:p>
            <a:endParaRPr lang="en-US" i="1" dirty="0">
              <a:solidFill>
                <a:srgbClr val="002060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Other Revenue</a:t>
            </a:r>
          </a:p>
          <a:p>
            <a:endParaRPr lang="en-US" b="1" dirty="0">
              <a:solidFill>
                <a:srgbClr val="002060"/>
              </a:solidFill>
            </a:endParaRPr>
          </a:p>
          <a:p>
            <a:r>
              <a:rPr lang="en-US" i="1" dirty="0">
                <a:solidFill>
                  <a:srgbClr val="002060"/>
                </a:solidFill>
              </a:rPr>
              <a:t>Earnings money by performing activities that are outside the core area of operations</a:t>
            </a:r>
          </a:p>
          <a:p>
            <a:endParaRPr lang="en-US" i="1" dirty="0">
              <a:solidFill>
                <a:srgbClr val="002060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Cost of Goods Sold</a:t>
            </a:r>
          </a:p>
          <a:p>
            <a:endParaRPr lang="en-US" b="1" dirty="0">
              <a:solidFill>
                <a:srgbClr val="002060"/>
              </a:solidFill>
            </a:endParaRPr>
          </a:p>
          <a:p>
            <a:r>
              <a:rPr lang="en-US" i="1" dirty="0">
                <a:solidFill>
                  <a:srgbClr val="002060"/>
                </a:solidFill>
              </a:rPr>
              <a:t>Expenses that are sustained in order to produce the goods that the firm sells and are directly attributable to the production process</a:t>
            </a:r>
            <a:endParaRPr lang="en-US" b="1" i="1" dirty="0">
              <a:solidFill>
                <a:srgbClr val="002060"/>
              </a:solidFill>
            </a:endParaRPr>
          </a:p>
          <a:p>
            <a:endParaRPr lang="bg-BG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848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5BAB90C-C942-46DE-853F-FA959ED461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593725"/>
            <a:ext cx="6097588" cy="543097"/>
          </a:xfrm>
        </p:spPr>
        <p:txBody>
          <a:bodyPr/>
          <a:lstStyle/>
          <a:p>
            <a:r>
              <a:rPr lang="en-US" sz="3200" b="1" dirty="0">
                <a:solidFill>
                  <a:srgbClr val="002060"/>
                </a:solidFill>
                <a:cs typeface="Arial" pitchFamily="34" charset="0"/>
              </a:rPr>
              <a:t>THE COMPANY DELIVERS THE PRODUCTS</a:t>
            </a:r>
          </a:p>
          <a:p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144367-017F-4384-AD2F-447E118752B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Payment options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C6FA5E-73B0-463A-B6BD-62061055F3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997" y="2571195"/>
            <a:ext cx="1016000" cy="1016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7D2E46-39FD-4C75-8781-EA76C7F18848}"/>
              </a:ext>
            </a:extLst>
          </p:cNvPr>
          <p:cNvSpPr txBox="1"/>
          <p:nvPr/>
        </p:nvSpPr>
        <p:spPr>
          <a:xfrm>
            <a:off x="1930400" y="3587195"/>
            <a:ext cx="2235200" cy="7487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133">
                <a:solidFill>
                  <a:srgbClr val="002060"/>
                </a:solidFill>
              </a:rPr>
              <a:t>Company Selling Office Equipment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1716E5-CB47-4412-911E-8F202D75A5D3}"/>
              </a:ext>
            </a:extLst>
          </p:cNvPr>
          <p:cNvSpPr txBox="1"/>
          <p:nvPr/>
        </p:nvSpPr>
        <p:spPr>
          <a:xfrm>
            <a:off x="7823200" y="3688796"/>
            <a:ext cx="1727200" cy="4205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133">
                <a:solidFill>
                  <a:srgbClr val="002060"/>
                </a:solidFill>
              </a:rPr>
              <a:t>Client Firm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3B72EC3-4106-41AF-A12C-0495F9E6C7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8861" y="2901949"/>
            <a:ext cx="993539" cy="73025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D94014B-36EB-4864-A400-4D5B6E8C8410}"/>
              </a:ext>
            </a:extLst>
          </p:cNvPr>
          <p:cNvSpPr txBox="1"/>
          <p:nvPr/>
        </p:nvSpPr>
        <p:spPr>
          <a:xfrm>
            <a:off x="4876800" y="3835401"/>
            <a:ext cx="2235200" cy="379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67">
                <a:solidFill>
                  <a:srgbClr val="002060"/>
                </a:solidFill>
              </a:rPr>
              <a:t>Payment of $10,000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6E18212-0CDC-45ED-BCF8-17D1E193B931}"/>
              </a:ext>
            </a:extLst>
          </p:cNvPr>
          <p:cNvCxnSpPr/>
          <p:nvPr/>
        </p:nvCxnSpPr>
        <p:spPr>
          <a:xfrm flipH="1">
            <a:off x="4572000" y="3530600"/>
            <a:ext cx="2743200" cy="0"/>
          </a:xfrm>
          <a:prstGeom prst="straightConnector1">
            <a:avLst/>
          </a:prstGeom>
          <a:ln w="19050">
            <a:solidFill>
              <a:srgbClr val="00206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1262651C-E4EA-40B5-90D6-DCD9EE070C0E}"/>
              </a:ext>
            </a:extLst>
          </p:cNvPr>
          <p:cNvGrpSpPr/>
          <p:nvPr/>
        </p:nvGrpSpPr>
        <p:grpSpPr>
          <a:xfrm>
            <a:off x="4368800" y="2078171"/>
            <a:ext cx="3680061" cy="346329"/>
            <a:chOff x="3276600" y="1558629"/>
            <a:chExt cx="2421148" cy="259747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A49CD26-44A3-4966-8BFE-FF3AAE2FC916}"/>
                </a:ext>
              </a:extLst>
            </p:cNvPr>
            <p:cNvSpPr/>
            <p:nvPr/>
          </p:nvSpPr>
          <p:spPr>
            <a:xfrm>
              <a:off x="3276600" y="1589776"/>
              <a:ext cx="228600" cy="2286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33" b="1" dirty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C3F9F33-6C7B-45C2-A80E-042D73D05DE5}"/>
                </a:ext>
              </a:extLst>
            </p:cNvPr>
            <p:cNvSpPr txBox="1"/>
            <p:nvPr/>
          </p:nvSpPr>
          <p:spPr>
            <a:xfrm>
              <a:off x="3394902" y="1558629"/>
              <a:ext cx="2302846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2060"/>
                  </a:solidFill>
                </a:rPr>
                <a:t>   A payment is made </a:t>
              </a:r>
              <a:r>
                <a:rPr lang="en-US" sz="1600" b="1" dirty="0">
                  <a:solidFill>
                    <a:srgbClr val="FF0000"/>
                  </a:solidFill>
                </a:rPr>
                <a:t>at</a:t>
              </a:r>
              <a:r>
                <a:rPr lang="en-US" sz="1600" dirty="0">
                  <a:solidFill>
                    <a:srgbClr val="002060"/>
                  </a:solidFill>
                </a:rPr>
                <a:t> delivery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7B340AC-EA7A-475B-9181-DC3EDEF91A3B}"/>
              </a:ext>
            </a:extLst>
          </p:cNvPr>
          <p:cNvGrpSpPr/>
          <p:nvPr/>
        </p:nvGrpSpPr>
        <p:grpSpPr>
          <a:xfrm>
            <a:off x="4368800" y="2505336"/>
            <a:ext cx="3521496" cy="346329"/>
            <a:chOff x="3276600" y="1877324"/>
            <a:chExt cx="2641122" cy="259747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B7303C3-2BDD-4759-B5A8-D0B21A2ACEE3}"/>
                </a:ext>
              </a:extLst>
            </p:cNvPr>
            <p:cNvSpPr/>
            <p:nvPr/>
          </p:nvSpPr>
          <p:spPr>
            <a:xfrm>
              <a:off x="3276600" y="1908471"/>
              <a:ext cx="228600" cy="2286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33" b="1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DBACA72-B15F-45CA-8C00-19383D01B0DB}"/>
                </a:ext>
              </a:extLst>
            </p:cNvPr>
            <p:cNvSpPr txBox="1"/>
            <p:nvPr/>
          </p:nvSpPr>
          <p:spPr>
            <a:xfrm>
              <a:off x="3445224" y="1877324"/>
              <a:ext cx="2472498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2060"/>
                  </a:solidFill>
                </a:rPr>
                <a:t>A payment is made </a:t>
              </a:r>
              <a:r>
                <a:rPr lang="en-US" sz="1600" b="1" dirty="0">
                  <a:solidFill>
                    <a:srgbClr val="FF0000"/>
                  </a:solidFill>
                </a:rPr>
                <a:t>before</a:t>
              </a:r>
              <a:r>
                <a:rPr lang="en-US" sz="1600" dirty="0">
                  <a:solidFill>
                    <a:srgbClr val="002060"/>
                  </a:solidFill>
                </a:rPr>
                <a:t> delivery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08F945A-E044-4F03-B9A4-0271A8C5DB54}"/>
              </a:ext>
            </a:extLst>
          </p:cNvPr>
          <p:cNvGrpSpPr/>
          <p:nvPr/>
        </p:nvGrpSpPr>
        <p:grpSpPr>
          <a:xfrm>
            <a:off x="4368800" y="2932505"/>
            <a:ext cx="3329797" cy="338555"/>
            <a:chOff x="3276600" y="2199376"/>
            <a:chExt cx="2497348" cy="253916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F6A763E-C7D3-4A74-B722-339A8DE1DF98}"/>
                </a:ext>
              </a:extLst>
            </p:cNvPr>
            <p:cNvSpPr/>
            <p:nvPr/>
          </p:nvSpPr>
          <p:spPr>
            <a:xfrm>
              <a:off x="3276600" y="2223820"/>
              <a:ext cx="228600" cy="2286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33" b="1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5ACB5E0-AEB1-49FE-A832-1D1A9DD0B876}"/>
                </a:ext>
              </a:extLst>
            </p:cNvPr>
            <p:cNvSpPr txBox="1"/>
            <p:nvPr/>
          </p:nvSpPr>
          <p:spPr>
            <a:xfrm>
              <a:off x="3471102" y="2199376"/>
              <a:ext cx="2302846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2060"/>
                  </a:solidFill>
                </a:rPr>
                <a:t>A payment is made </a:t>
              </a:r>
              <a:r>
                <a:rPr lang="en-US" sz="1600" b="1" dirty="0">
                  <a:solidFill>
                    <a:srgbClr val="FF0000"/>
                  </a:solidFill>
                </a:rPr>
                <a:t>after</a:t>
              </a:r>
              <a:r>
                <a:rPr lang="en-US" sz="1600" dirty="0">
                  <a:solidFill>
                    <a:srgbClr val="002060"/>
                  </a:solidFill>
                </a:rPr>
                <a:t> delivery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0048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715D04A-6F35-4676-99D4-D3824B9E4D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002060"/>
                </a:solidFill>
                <a:cs typeface="Arial" pitchFamily="34" charset="0"/>
              </a:rPr>
              <a:t>INCOME STATEMENT</a:t>
            </a:r>
          </a:p>
          <a:p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080E3-8EFA-4FA2-83A2-29AAE6F8564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>
                <a:solidFill>
                  <a:srgbClr val="002060"/>
                </a:solidFill>
              </a:rPr>
              <a:t>Purpose</a:t>
            </a:r>
          </a:p>
          <a:p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068910-51C2-420F-9A36-A9E8E8034D8D}"/>
              </a:ext>
            </a:extLst>
          </p:cNvPr>
          <p:cNvSpPr txBox="1"/>
          <p:nvPr/>
        </p:nvSpPr>
        <p:spPr>
          <a:xfrm>
            <a:off x="2078005" y="1803400"/>
            <a:ext cx="7315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Purpose</a:t>
            </a:r>
          </a:p>
          <a:p>
            <a:endParaRPr lang="en-US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rgbClr val="002060"/>
                </a:solidFill>
              </a:rPr>
              <a:t>How did the company perform throughout the period under consideration?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rgbClr val="002060"/>
                </a:solidFill>
              </a:rPr>
              <a:t>Did it produce a profit or a loss?</a:t>
            </a:r>
            <a:endParaRPr lang="bg-BG" i="1" dirty="0">
              <a:solidFill>
                <a:srgbClr val="002060"/>
              </a:solidFill>
            </a:endParaRPr>
          </a:p>
          <a:p>
            <a:endParaRPr lang="en-US" i="1" dirty="0">
              <a:solidFill>
                <a:srgbClr val="002060"/>
              </a:solidFill>
            </a:endParaRPr>
          </a:p>
          <a:p>
            <a:endParaRPr lang="bg-BG" i="1" dirty="0">
              <a:solidFill>
                <a:srgbClr val="002060"/>
              </a:solidFill>
            </a:endParaRPr>
          </a:p>
          <a:p>
            <a:endParaRPr lang="bg-BG" b="1" dirty="0">
              <a:solidFill>
                <a:srgbClr val="002060"/>
              </a:solidFill>
            </a:endParaRPr>
          </a:p>
          <a:p>
            <a:endParaRPr lang="bg-BG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18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363</Words>
  <Application>Microsoft Office PowerPoint</Application>
  <PresentationFormat>Widescreen</PresentationFormat>
  <Paragraphs>65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NewPC</dc:creator>
  <cp:lastModifiedBy>marti</cp:lastModifiedBy>
  <cp:revision>20</cp:revision>
  <dcterms:created xsi:type="dcterms:W3CDTF">2015-10-20T07:50:10Z</dcterms:created>
  <dcterms:modified xsi:type="dcterms:W3CDTF">2019-09-09T13:55:56Z</dcterms:modified>
</cp:coreProperties>
</file>